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74" r:id="rId3"/>
    <p:sldId id="399" r:id="rId4"/>
    <p:sldId id="412" r:id="rId5"/>
    <p:sldId id="397" r:id="rId6"/>
    <p:sldId id="401" r:id="rId7"/>
    <p:sldId id="414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59" tIns="46579" rIns="93159" bIns="465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40" y="0"/>
            <a:ext cx="3037840" cy="466434"/>
          </a:xfrm>
          <a:prstGeom prst="rect">
            <a:avLst/>
          </a:prstGeom>
        </p:spPr>
        <p:txBody>
          <a:bodyPr vert="horz" lIns="93159" tIns="46579" rIns="93159" bIns="46579" rtlCol="0"/>
          <a:lstStyle>
            <a:lvl1pPr algn="r">
              <a:defRPr sz="1200"/>
            </a:lvl1pPr>
          </a:lstStyle>
          <a:p>
            <a:fld id="{507365D4-2762-44D6-BE67-C534EA4E3AAD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59" tIns="46579" rIns="93159" bIns="465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40" y="8829967"/>
            <a:ext cx="3037840" cy="466433"/>
          </a:xfrm>
          <a:prstGeom prst="rect">
            <a:avLst/>
          </a:prstGeom>
        </p:spPr>
        <p:txBody>
          <a:bodyPr vert="horz" lIns="93159" tIns="46579" rIns="93159" bIns="46579" rtlCol="0" anchor="b"/>
          <a:lstStyle>
            <a:lvl1pPr algn="r">
              <a:defRPr sz="1200"/>
            </a:lvl1pPr>
          </a:lstStyle>
          <a:p>
            <a:fld id="{1D001202-31C1-4B99-BCA1-37A6062FC2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80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59" tIns="46579" rIns="93159" bIns="465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0" y="0"/>
            <a:ext cx="3037840" cy="464820"/>
          </a:xfrm>
          <a:prstGeom prst="rect">
            <a:avLst/>
          </a:prstGeom>
        </p:spPr>
        <p:txBody>
          <a:bodyPr vert="horz" lIns="93159" tIns="46579" rIns="93159" bIns="46579" rtlCol="0"/>
          <a:lstStyle>
            <a:lvl1pPr algn="r">
              <a:defRPr sz="1200"/>
            </a:lvl1pPr>
          </a:lstStyle>
          <a:p>
            <a:fld id="{2005CD68-68B2-4BC6-AFC9-3CF13C53078B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9" tIns="46579" rIns="93159" bIns="4657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2"/>
            <a:ext cx="5608320" cy="4183380"/>
          </a:xfrm>
          <a:prstGeom prst="rect">
            <a:avLst/>
          </a:prstGeom>
        </p:spPr>
        <p:txBody>
          <a:bodyPr vert="horz" lIns="93159" tIns="46579" rIns="93159" bIns="465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9"/>
            <a:ext cx="3037840" cy="464820"/>
          </a:xfrm>
          <a:prstGeom prst="rect">
            <a:avLst/>
          </a:prstGeom>
        </p:spPr>
        <p:txBody>
          <a:bodyPr vert="horz" lIns="93159" tIns="46579" rIns="93159" bIns="465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0" y="8829969"/>
            <a:ext cx="3037840" cy="464820"/>
          </a:xfrm>
          <a:prstGeom prst="rect">
            <a:avLst/>
          </a:prstGeom>
        </p:spPr>
        <p:txBody>
          <a:bodyPr vert="horz" lIns="93159" tIns="46579" rIns="93159" bIns="46579" rtlCol="0" anchor="b"/>
          <a:lstStyle>
            <a:lvl1pPr algn="r">
              <a:defRPr sz="1200"/>
            </a:lvl1pPr>
          </a:lstStyle>
          <a:p>
            <a:fld id="{82EF1D49-DAA7-42FB-B7C8-836D495E9A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95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312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119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027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8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848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4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116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5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4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3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11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44D1C-05AD-4803-88A4-FC5170510F12}" type="datetimeFigureOut">
              <a:rPr lang="en-US" smtClean="0"/>
              <a:t>4/9/2019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CA7C4-9324-4823-BB62-3F39353DC9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9434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Qualitative growth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tx1"/>
                </a:solidFill>
              </a:rPr>
              <a:t/>
            </a:r>
            <a:br>
              <a:rPr lang="en-US" sz="4000" b="1" dirty="0">
                <a:solidFill>
                  <a:schemeClr val="tx1"/>
                </a:solidFill>
              </a:rPr>
            </a:br>
            <a:endParaRPr 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Voluntary simplicity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Downshifting: simplifying one’s life; less stress.</a:t>
            </a:r>
          </a:p>
          <a:p>
            <a:pPr marL="0" indent="0">
              <a:buNone/>
            </a:pPr>
            <a:endParaRPr lang="en-US" sz="3000" dirty="0" smtClean="0"/>
          </a:p>
          <a:p>
            <a:r>
              <a:rPr lang="en-US" sz="3000" dirty="0"/>
              <a:t>Voluntary cuts in private consumption must be accompanied with increases in public services (e.g. mass transit, parks, libraries &amp; museums, clean tap water).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6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Status-seeking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Who </a:t>
            </a:r>
            <a:r>
              <a:rPr lang="en-US" dirty="0" smtClean="0"/>
              <a:t>is given prestige (admiration or accolades)? </a:t>
            </a:r>
          </a:p>
          <a:p>
            <a:endParaRPr lang="en-US" dirty="0"/>
          </a:p>
          <a:p>
            <a:r>
              <a:rPr lang="en-US" dirty="0" smtClean="0"/>
              <a:t>What is the standard </a:t>
            </a:r>
            <a:r>
              <a:rPr lang="en-US" dirty="0"/>
              <a:t>of success or </a:t>
            </a:r>
            <a:r>
              <a:rPr lang="en-US" dirty="0" smtClean="0"/>
              <a:t>achievement</a:t>
            </a:r>
            <a:r>
              <a:rPr lang="en-US" dirty="0"/>
              <a:t> others </a:t>
            </a:r>
            <a:r>
              <a:rPr lang="en-US" dirty="0" smtClean="0"/>
              <a:t>emulate </a:t>
            </a:r>
            <a:r>
              <a:rPr lang="en-US" dirty="0"/>
              <a:t>(follow, model</a:t>
            </a:r>
            <a:r>
              <a:rPr lang="en-US" dirty="0" smtClean="0"/>
              <a:t>)?</a:t>
            </a:r>
          </a:p>
          <a:p>
            <a:endParaRPr lang="en-US" dirty="0"/>
          </a:p>
          <a:p>
            <a:r>
              <a:rPr lang="en-US" dirty="0" smtClean="0"/>
              <a:t>Change who is awarded status.</a:t>
            </a:r>
          </a:p>
          <a:p>
            <a:endParaRPr lang="en-US" dirty="0" smtClean="0">
              <a:sym typeface="Wingdings 3" panose="05040102010807070707" pitchFamily="18" charset="2"/>
            </a:endParaRPr>
          </a:p>
          <a:p>
            <a:pPr marL="0" indent="0">
              <a:buNone/>
            </a:pPr>
            <a:r>
              <a:rPr lang="en-US" dirty="0">
                <a:sym typeface="Wingdings 3" panose="05040102010807070707" pitchFamily="18" charset="2"/>
              </a:rPr>
              <a:t>	</a:t>
            </a:r>
            <a:r>
              <a:rPr lang="en-US" dirty="0" smtClean="0">
                <a:sym typeface="Wingdings 3" panose="05040102010807070707" pitchFamily="18" charset="2"/>
              </a:rPr>
              <a:t> </a:t>
            </a:r>
            <a:r>
              <a:rPr lang="en-US" dirty="0">
                <a:sym typeface="Wingdings 3" panose="05040102010807070707" pitchFamily="18" charset="2"/>
              </a:rPr>
              <a:t>Mentors with human frailties </a:t>
            </a:r>
            <a:r>
              <a:rPr lang="en-US">
                <a:sym typeface="Wingdings 3" panose="05040102010807070707" pitchFamily="18" charset="2"/>
              </a:rPr>
              <a:t>who </a:t>
            </a:r>
            <a:r>
              <a:rPr lang="en-US" smtClean="0">
                <a:sym typeface="Wingdings 3" panose="05040102010807070707" pitchFamily="18" charset="2"/>
              </a:rPr>
              <a:t>face</a:t>
            </a:r>
            <a:r>
              <a:rPr lang="en-US" dirty="0" smtClean="0">
                <a:sym typeface="Wingdings 3" panose="05040102010807070707" pitchFamily="18" charset="2"/>
              </a:rPr>
              <a:t>			adversity</a:t>
            </a:r>
            <a:r>
              <a:rPr lang="en-US" dirty="0">
                <a:sym typeface="Wingdings 3" panose="05040102010807070707" pitchFamily="18" charset="2"/>
              </a:rPr>
              <a:t>.</a:t>
            </a:r>
          </a:p>
          <a:p>
            <a:pPr marL="0" indent="0">
              <a:buNone/>
            </a:pPr>
            <a:endParaRPr lang="en-US" dirty="0">
              <a:sym typeface="Wingdings 3" panose="05040102010807070707" pitchFamily="18" charset="2"/>
            </a:endParaRPr>
          </a:p>
          <a:p>
            <a:pPr marL="0" indent="0">
              <a:buNone/>
            </a:pPr>
            <a:r>
              <a:rPr lang="en-US" dirty="0" smtClean="0">
                <a:sym typeface="Wingdings 3" panose="05040102010807070707" pitchFamily="18" charset="2"/>
              </a:rPr>
              <a:t>	 </a:t>
            </a:r>
            <a:r>
              <a:rPr lang="en-US" dirty="0">
                <a:sym typeface="Wingdings 3" panose="05040102010807070707" pitchFamily="18" charset="2"/>
              </a:rPr>
              <a:t>What ones does, not what one owns.</a:t>
            </a:r>
          </a:p>
          <a:p>
            <a:pPr marL="0" indent="0">
              <a:buNone/>
            </a:pPr>
            <a:endParaRPr lang="en-US" dirty="0" smtClean="0">
              <a:sym typeface="Wingdings 3" panose="05040102010807070707" pitchFamily="18" charset="2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2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 smtClean="0"/>
              <a:t>“Keeping up with the Joneses”</a:t>
            </a:r>
            <a:endParaRPr lang="en-US" sz="3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Obsessed </a:t>
            </a:r>
            <a:r>
              <a:rPr lang="en-US" dirty="0"/>
              <a:t>with appearances, </a:t>
            </a:r>
            <a:r>
              <a:rPr lang="en-US" dirty="0" smtClean="0"/>
              <a:t>jealous </a:t>
            </a:r>
            <a:r>
              <a:rPr lang="en-US" dirty="0"/>
              <a:t>of </a:t>
            </a:r>
            <a:r>
              <a:rPr lang="en-US" dirty="0" smtClean="0"/>
              <a:t>others.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sym typeface="Wingdings 3" panose="05040102010807070707" pitchFamily="18" charset="2"/>
              </a:rPr>
              <a:t> </a:t>
            </a:r>
            <a:r>
              <a:rPr lang="en-US" dirty="0" smtClean="0"/>
              <a:t>Neurotic behavior. </a:t>
            </a:r>
          </a:p>
          <a:p>
            <a:endParaRPr lang="en-US" dirty="0"/>
          </a:p>
          <a:p>
            <a:r>
              <a:rPr lang="en-US" dirty="0"/>
              <a:t>M</a:t>
            </a:r>
            <a:r>
              <a:rPr lang="en-US" dirty="0" smtClean="0"/>
              <a:t>etric </a:t>
            </a:r>
            <a:r>
              <a:rPr lang="en-US" dirty="0"/>
              <a:t>of </a:t>
            </a:r>
            <a:r>
              <a:rPr lang="en-US" dirty="0" smtClean="0"/>
              <a:t>success: money.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30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6200"/>
            <a:ext cx="8305800" cy="586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5943600"/>
            <a:ext cx="8229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Quote is credited to Dave Ramsey, U.S. financial writer, radio host, and television personality.</a:t>
            </a:r>
          </a:p>
        </p:txBody>
      </p:sp>
    </p:spTree>
    <p:extLst>
      <p:ext uri="{BB962C8B-B14F-4D97-AF65-F5344CB8AC3E}">
        <p14:creationId xmlns:p14="http://schemas.microsoft.com/office/powerpoint/2010/main" val="200058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Potlatch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Gift-giving ceremony.</a:t>
            </a:r>
          </a:p>
          <a:p>
            <a:endParaRPr lang="en-US" dirty="0"/>
          </a:p>
          <a:p>
            <a:r>
              <a:rPr lang="en-US" dirty="0" smtClean="0"/>
              <a:t>Indigenous peoples of the Pacific Northwest coast of Canada &amp; the U.S.</a:t>
            </a:r>
          </a:p>
          <a:p>
            <a:endParaRPr lang="en-US" dirty="0"/>
          </a:p>
          <a:p>
            <a:r>
              <a:rPr lang="en-US" dirty="0" smtClean="0"/>
              <a:t>Prestige comes from how much one gives away, not accumulates.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2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700" b="1" dirty="0" smtClean="0"/>
              <a:t>What contributes to human well-being?</a:t>
            </a:r>
            <a:endParaRPr lang="en-US" sz="3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</a:t>
            </a:r>
            <a:r>
              <a:rPr lang="en-US" dirty="0" smtClean="0"/>
              <a:t>oney &amp; consumption are only one factor.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Other life qualities: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 healthy </a:t>
            </a:r>
            <a:r>
              <a:rPr lang="en-US" dirty="0" smtClean="0"/>
              <a:t>environment.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Safe neighborhoods.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Strength of social </a:t>
            </a:r>
            <a:r>
              <a:rPr lang="en-US" dirty="0" smtClean="0"/>
              <a:t>support</a:t>
            </a:r>
            <a:r>
              <a:rPr lang="en-US" dirty="0"/>
              <a:t> </a:t>
            </a:r>
            <a:r>
              <a:rPr lang="en-US" dirty="0" smtClean="0"/>
              <a:t>(family, friends, neighbors).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Temporal sovereignty: having time to oneself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Absence of corruption.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65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</TotalTime>
  <Words>182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 3</vt:lpstr>
      <vt:lpstr>Office Theme</vt:lpstr>
      <vt:lpstr> Qualitative growth </vt:lpstr>
      <vt:lpstr>Voluntary simplicity </vt:lpstr>
      <vt:lpstr>Status-seeking</vt:lpstr>
      <vt:lpstr>“Keeping up with the Joneses”</vt:lpstr>
      <vt:lpstr>PowerPoint Presentation</vt:lpstr>
      <vt:lpstr>Potlatch</vt:lpstr>
      <vt:lpstr>What contributes to human well-being?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Aloha E’ Komo Mai</dc:title>
  <dc:creator>Huia Richard  Hutton</dc:creator>
  <cp:lastModifiedBy>Huia Richard Hutton</cp:lastModifiedBy>
  <cp:revision>593</cp:revision>
  <cp:lastPrinted>2019-04-03T21:02:25Z</cp:lastPrinted>
  <dcterms:created xsi:type="dcterms:W3CDTF">2012-12-20T00:00:18Z</dcterms:created>
  <dcterms:modified xsi:type="dcterms:W3CDTF">2019-04-10T00:29:27Z</dcterms:modified>
</cp:coreProperties>
</file>